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315" r:id="rId3"/>
    <p:sldId id="316" r:id="rId4"/>
  </p:sldIdLst>
  <p:sldSz cx="12192000" cy="6858000"/>
  <p:notesSz cx="6858000" cy="9144000"/>
  <p:embeddedFontLst>
    <p:embeddedFont>
      <p:font typeface="微软雅黑" panose="020B0503020204020204" pitchFamily="34" charset="-122"/>
      <p:regular r:id="rId10"/>
    </p:embeddedFont>
    <p:embeddedFont>
      <p:font typeface="等线" panose="02010600030101010101" charset="-122"/>
      <p:regular r:id="rId11"/>
    </p:embeddedFont>
    <p:embeddedFont>
      <p:font typeface="等线 Light" panose="02010600030101010101" charset="-122"/>
      <p:regular r:id="rId12"/>
    </p:embeddedFont>
    <p:embeddedFont>
      <p:font typeface="Calibri" panose="020F0502020204030204" charset="0"/>
      <p:regular r:id="rId13"/>
      <p:bold r:id="rId14"/>
      <p:italic r:id="rId15"/>
      <p:boldItalic r:id="rId16"/>
    </p:embeddedFont>
  </p:embeddedFontLst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9" userDrawn="1">
          <p15:clr>
            <a:srgbClr val="A4A3A4"/>
          </p15:clr>
        </p15:guide>
        <p15:guide id="2" pos="34" userDrawn="1">
          <p15:clr>
            <a:srgbClr val="A4A3A4"/>
          </p15:clr>
        </p15:guide>
        <p15:guide id="3" pos="7680" userDrawn="1">
          <p15:clr>
            <a:srgbClr val="A4A3A4"/>
          </p15:clr>
        </p15:guide>
        <p15:guide id="4" orient="horz" pos="0" userDrawn="1">
          <p15:clr>
            <a:srgbClr val="A4A3A4"/>
          </p15:clr>
        </p15:guide>
        <p15:guide id="5" orient="horz" pos="4320" userDrawn="1">
          <p15:clr>
            <a:srgbClr val="A4A3A4"/>
          </p15:clr>
        </p15:guide>
        <p15:guide id="6" pos="4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阮 幸云" initials="阮" lastIdx="1" clrIdx="0"/>
  <p:cmAuthor id="2" name="作者" initials="A" lastIdx="0" clrIdx="1"/>
  <p:cmAuthor id="3" name="zhangqiuping" initials="z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29F9"/>
    <a:srgbClr val="FFC000"/>
    <a:srgbClr val="0064E6"/>
    <a:srgbClr val="CCFFFF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26"/>
    <p:restoredTop sz="94709"/>
  </p:normalViewPr>
  <p:slideViewPr>
    <p:cSldViewPr snapToGrid="0" showGuides="1">
      <p:cViewPr varScale="1">
        <p:scale>
          <a:sx n="106" d="100"/>
          <a:sy n="106" d="100"/>
        </p:scale>
        <p:origin x="552" y="184"/>
      </p:cViewPr>
      <p:guideLst>
        <p:guide orient="horz" pos="2129"/>
        <p:guide pos="34"/>
        <p:guide pos="7680"/>
        <p:guide orient="horz"/>
        <p:guide orient="horz" pos="4320"/>
        <p:guide pos="43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commentAuthors" Target="commentAuthors.xml"/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gs" Target="tags/tag41.xml"/><Relationship Id="rId16" Type="http://schemas.openxmlformats.org/officeDocument/2006/relationships/font" Target="fonts/font7.fntdata"/><Relationship Id="rId15" Type="http://schemas.openxmlformats.org/officeDocument/2006/relationships/font" Target="fonts/font6.fntdata"/><Relationship Id="rId14" Type="http://schemas.openxmlformats.org/officeDocument/2006/relationships/font" Target="fonts/font5.fntdata"/><Relationship Id="rId13" Type="http://schemas.openxmlformats.org/officeDocument/2006/relationships/font" Target="fonts/font4.fntdata"/><Relationship Id="rId12" Type="http://schemas.openxmlformats.org/officeDocument/2006/relationships/font" Target="fonts/font3.fntdata"/><Relationship Id="rId11" Type="http://schemas.openxmlformats.org/officeDocument/2006/relationships/font" Target="fonts/font2.fntdata"/><Relationship Id="rId10" Type="http://schemas.openxmlformats.org/officeDocument/2006/relationships/font" Target="fonts/font1.fntdata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wdp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548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tags" Target="../tags/tag1.xml"/><Relationship Id="rId3" Type="http://schemas.openxmlformats.org/officeDocument/2006/relationships/image" Target="../media/image4.png"/><Relationship Id="rId2" Type="http://schemas.microsoft.com/office/2007/relationships/hdphoto" Target="../media/image3.wdp"/><Relationship Id="rId17" Type="http://schemas.openxmlformats.org/officeDocument/2006/relationships/slideLayout" Target="../slideLayouts/slideLayout7.xml"/><Relationship Id="rId16" Type="http://schemas.openxmlformats.org/officeDocument/2006/relationships/tags" Target="../tags/tag13.xml"/><Relationship Id="rId15" Type="http://schemas.openxmlformats.org/officeDocument/2006/relationships/tags" Target="../tags/tag12.xml"/><Relationship Id="rId14" Type="http://schemas.openxmlformats.org/officeDocument/2006/relationships/tags" Target="../tags/tag11.xml"/><Relationship Id="rId13" Type="http://schemas.openxmlformats.org/officeDocument/2006/relationships/tags" Target="../tags/tag10.xml"/><Relationship Id="rId12" Type="http://schemas.openxmlformats.org/officeDocument/2006/relationships/tags" Target="../tags/tag9.xml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9.xml"/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1" Type="http://schemas.openxmlformats.org/officeDocument/2006/relationships/slideLayout" Target="../slideLayouts/slideLayout7.xml"/><Relationship Id="rId30" Type="http://schemas.openxmlformats.org/officeDocument/2006/relationships/tags" Target="../tags/tag40.xml"/><Relationship Id="rId3" Type="http://schemas.openxmlformats.org/officeDocument/2006/relationships/image" Target="../media/image4.png"/><Relationship Id="rId29" Type="http://schemas.openxmlformats.org/officeDocument/2006/relationships/tags" Target="../tags/tag39.xml"/><Relationship Id="rId28" Type="http://schemas.openxmlformats.org/officeDocument/2006/relationships/tags" Target="../tags/tag38.xml"/><Relationship Id="rId27" Type="http://schemas.openxmlformats.org/officeDocument/2006/relationships/tags" Target="../tags/tag37.xml"/><Relationship Id="rId26" Type="http://schemas.openxmlformats.org/officeDocument/2006/relationships/tags" Target="../tags/tag36.xml"/><Relationship Id="rId25" Type="http://schemas.openxmlformats.org/officeDocument/2006/relationships/tags" Target="../tags/tag35.xml"/><Relationship Id="rId24" Type="http://schemas.openxmlformats.org/officeDocument/2006/relationships/tags" Target="../tags/tag34.xml"/><Relationship Id="rId23" Type="http://schemas.openxmlformats.org/officeDocument/2006/relationships/tags" Target="../tags/tag33.xml"/><Relationship Id="rId22" Type="http://schemas.openxmlformats.org/officeDocument/2006/relationships/tags" Target="../tags/tag32.xml"/><Relationship Id="rId21" Type="http://schemas.openxmlformats.org/officeDocument/2006/relationships/tags" Target="../tags/tag31.xml"/><Relationship Id="rId20" Type="http://schemas.openxmlformats.org/officeDocument/2006/relationships/tags" Target="../tags/tag30.xml"/><Relationship Id="rId2" Type="http://schemas.microsoft.com/office/2007/relationships/hdphoto" Target="../media/image3.wdp"/><Relationship Id="rId19" Type="http://schemas.openxmlformats.org/officeDocument/2006/relationships/tags" Target="../tags/tag29.xml"/><Relationship Id="rId18" Type="http://schemas.openxmlformats.org/officeDocument/2006/relationships/tags" Target="../tags/tag28.xml"/><Relationship Id="rId17" Type="http://schemas.openxmlformats.org/officeDocument/2006/relationships/tags" Target="../tags/tag27.xml"/><Relationship Id="rId16" Type="http://schemas.openxmlformats.org/officeDocument/2006/relationships/tags" Target="../tags/tag26.xml"/><Relationship Id="rId15" Type="http://schemas.openxmlformats.org/officeDocument/2006/relationships/tags" Target="../tags/tag25.xml"/><Relationship Id="rId14" Type="http://schemas.openxmlformats.org/officeDocument/2006/relationships/tags" Target="../tags/tag24.xml"/><Relationship Id="rId13" Type="http://schemas.openxmlformats.org/officeDocument/2006/relationships/tags" Target="../tags/tag23.xml"/><Relationship Id="rId12" Type="http://schemas.openxmlformats.org/officeDocument/2006/relationships/tags" Target="../tags/tag22.xml"/><Relationship Id="rId11" Type="http://schemas.openxmlformats.org/officeDocument/2006/relationships/tags" Target="../tags/tag21.xml"/><Relationship Id="rId10" Type="http://schemas.openxmlformats.org/officeDocument/2006/relationships/tags" Target="../tags/tag20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" r="2881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15" y="0"/>
            <a:ext cx="1466850" cy="590550"/>
          </a:xfrm>
          <a:prstGeom prst="rect">
            <a:avLst/>
          </a:prstGeom>
        </p:spPr>
      </p:pic>
      <p:sp>
        <p:nvSpPr>
          <p:cNvPr id="11" name="任意多边形: 形状 10"/>
          <p:cNvSpPr/>
          <p:nvPr>
            <p:custDataLst>
              <p:tags r:id="rId4"/>
            </p:custDataLst>
          </p:nvPr>
        </p:nvSpPr>
        <p:spPr>
          <a:xfrm>
            <a:off x="1" y="0"/>
            <a:ext cx="694481" cy="1388962"/>
          </a:xfrm>
          <a:custGeom>
            <a:avLst/>
            <a:gdLst>
              <a:gd name="connsiteX0" fmla="*/ 0 w 694481"/>
              <a:gd name="connsiteY0" fmla="*/ 0 h 1388962"/>
              <a:gd name="connsiteX1" fmla="*/ 694481 w 694481"/>
              <a:gd name="connsiteY1" fmla="*/ 694481 h 1388962"/>
              <a:gd name="connsiteX2" fmla="*/ 0 w 694481"/>
              <a:gd name="connsiteY2" fmla="*/ 1388962 h 1388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4481" h="1388962">
                <a:moveTo>
                  <a:pt x="0" y="0"/>
                </a:moveTo>
                <a:lnTo>
                  <a:pt x="694481" y="694481"/>
                </a:lnTo>
                <a:lnTo>
                  <a:pt x="0" y="13889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3" name="任意多边形: 形状 12"/>
          <p:cNvSpPr/>
          <p:nvPr>
            <p:custDataLst>
              <p:tags r:id="rId5"/>
            </p:custDataLst>
          </p:nvPr>
        </p:nvSpPr>
        <p:spPr>
          <a:xfrm>
            <a:off x="0" y="1"/>
            <a:ext cx="1180618" cy="1875097"/>
          </a:xfrm>
          <a:custGeom>
            <a:avLst/>
            <a:gdLst>
              <a:gd name="connsiteX0" fmla="*/ 135230 w 1180618"/>
              <a:gd name="connsiteY0" fmla="*/ 0 h 1875097"/>
              <a:gd name="connsiteX1" fmla="*/ 486136 w 1180618"/>
              <a:gd name="connsiteY1" fmla="*/ 0 h 1875097"/>
              <a:gd name="connsiteX2" fmla="*/ 1180618 w 1180618"/>
              <a:gd name="connsiteY2" fmla="*/ 694481 h 1875097"/>
              <a:gd name="connsiteX3" fmla="*/ 0 w 1180618"/>
              <a:gd name="connsiteY3" fmla="*/ 1875097 h 1875097"/>
              <a:gd name="connsiteX4" fmla="*/ 0 w 1180618"/>
              <a:gd name="connsiteY4" fmla="*/ 1524192 h 1875097"/>
              <a:gd name="connsiteX5" fmla="*/ 829713 w 1180618"/>
              <a:gd name="connsiteY5" fmla="*/ 694481 h 1875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0618" h="1875097">
                <a:moveTo>
                  <a:pt x="135230" y="0"/>
                </a:moveTo>
                <a:lnTo>
                  <a:pt x="486136" y="0"/>
                </a:lnTo>
                <a:lnTo>
                  <a:pt x="1180618" y="694481"/>
                </a:lnTo>
                <a:lnTo>
                  <a:pt x="0" y="1875097"/>
                </a:lnTo>
                <a:lnTo>
                  <a:pt x="0" y="1524192"/>
                </a:lnTo>
                <a:lnTo>
                  <a:pt x="829713" y="694481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>
            <p:custDataLst>
              <p:tags r:id="rId6"/>
            </p:custDataLst>
          </p:nvPr>
        </p:nvSpPr>
        <p:spPr>
          <a:xfrm>
            <a:off x="1180429" y="298632"/>
            <a:ext cx="6381051" cy="7924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>
              <a:defRPr sz="2800" b="1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pitchFamily="34" charset="0"/>
              </a:defRPr>
            </a:lvl1pPr>
          </a:lstStyle>
          <a:p>
            <a:pPr>
              <a:lnSpc>
                <a:spcPct val="114000"/>
              </a:lnSpc>
              <a:defRPr/>
            </a:pPr>
            <a:r>
              <a:rPr lang="zh-CN" altLang="en-US" sz="4000" dirty="0">
                <a:solidFill>
                  <a:schemeClr val="bg1"/>
                </a:solidFill>
                <a:cs typeface="+mn-ea"/>
                <a:sym typeface="+mn-lt"/>
              </a:rPr>
              <a:t>指标体系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3255" y="6266180"/>
            <a:ext cx="61385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制定质量指标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&amp;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效率指标体系，为组织提供关注焦点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713740" y="1388745"/>
            <a:ext cx="3950970" cy="4556760"/>
            <a:chOff x="1124" y="2187"/>
            <a:chExt cx="6222" cy="7176"/>
          </a:xfrm>
        </p:grpSpPr>
        <p:sp>
          <p:nvSpPr>
            <p:cNvPr id="4" name="等腰三角形 3"/>
            <p:cNvSpPr/>
            <p:nvPr/>
          </p:nvSpPr>
          <p:spPr>
            <a:xfrm>
              <a:off x="2051" y="3514"/>
              <a:ext cx="4362" cy="3717"/>
            </a:xfrm>
            <a:prstGeom prst="triangle">
              <a:avLst/>
            </a:prstGeom>
            <a:gradFill>
              <a:gsLst>
                <a:gs pos="0">
                  <a:srgbClr val="012D86"/>
                </a:gs>
                <a:gs pos="100000">
                  <a:srgbClr val="0E2557"/>
                </a:gs>
              </a:gsLst>
              <a:lin scaled="0"/>
            </a:gra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b" anchorCtr="0"/>
            <a:p>
              <a:pPr algn="ctr"/>
              <a:endParaRPr lang="zh-CN" altLang="en-US"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等腰三角形 4"/>
            <p:cNvSpPr/>
            <p:nvPr>
              <p:custDataLst>
                <p:tags r:id="rId7"/>
              </p:custDataLst>
            </p:nvPr>
          </p:nvSpPr>
          <p:spPr>
            <a:xfrm>
              <a:off x="2680" y="3514"/>
              <a:ext cx="3105" cy="2657"/>
            </a:xfrm>
            <a:prstGeom prst="triangl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等腰三角形 5"/>
            <p:cNvSpPr/>
            <p:nvPr>
              <p:custDataLst>
                <p:tags r:id="rId8"/>
              </p:custDataLst>
            </p:nvPr>
          </p:nvSpPr>
          <p:spPr>
            <a:xfrm>
              <a:off x="3303" y="3514"/>
              <a:ext cx="1859" cy="1581"/>
            </a:xfrm>
            <a:prstGeom prst="triangl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手杖形箭头 6"/>
            <p:cNvSpPr/>
            <p:nvPr/>
          </p:nvSpPr>
          <p:spPr>
            <a:xfrm rot="16200000">
              <a:off x="-656" y="3967"/>
              <a:ext cx="6812" cy="3252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43750"/>
                <a:gd name="adj5" fmla="val 75000"/>
              </a:avLst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手杖形箭头 7"/>
            <p:cNvSpPr/>
            <p:nvPr>
              <p:custDataLst>
                <p:tags r:id="rId9"/>
              </p:custDataLst>
            </p:nvPr>
          </p:nvSpPr>
          <p:spPr>
            <a:xfrm rot="5400000">
              <a:off x="2314" y="4331"/>
              <a:ext cx="6812" cy="3252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43750"/>
                <a:gd name="adj5" fmla="val 75000"/>
              </a:avLst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280" y="6433"/>
              <a:ext cx="190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个人</a:t>
              </a:r>
              <a:endPara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/>
            <p:cNvSpPr txBox="1"/>
            <p:nvPr>
              <p:custDataLst>
                <p:tags r:id="rId10"/>
              </p:custDataLst>
            </p:nvPr>
          </p:nvSpPr>
          <p:spPr>
            <a:xfrm>
              <a:off x="3280" y="5335"/>
              <a:ext cx="190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团队</a:t>
              </a:r>
              <a:r>
                <a:rPr lang="en-US" altLang="zh-CN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</a:t>
              </a:r>
              <a:endPara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11"/>
              </p:custDataLst>
            </p:nvPr>
          </p:nvSpPr>
          <p:spPr>
            <a:xfrm>
              <a:off x="3280" y="4237"/>
              <a:ext cx="190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组织</a:t>
              </a:r>
              <a:endPara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 rot="16200000">
              <a:off x="543" y="5335"/>
              <a:ext cx="2032" cy="58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p>
              <a:r>
                <a:rPr lang="zh-CN" altLang="en-US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质量指标</a:t>
              </a:r>
              <a:endPara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12"/>
              </p:custDataLst>
            </p:nvPr>
          </p:nvSpPr>
          <p:spPr>
            <a:xfrm rot="16200000">
              <a:off x="5903" y="5335"/>
              <a:ext cx="2032" cy="58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p>
              <a:r>
                <a:rPr lang="zh-CN" altLang="en-US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效率指标</a:t>
              </a:r>
              <a:endPara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2" name="右箭头 21"/>
          <p:cNvSpPr/>
          <p:nvPr/>
        </p:nvSpPr>
        <p:spPr>
          <a:xfrm>
            <a:off x="5273040" y="3406140"/>
            <a:ext cx="1615440" cy="545465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适配众能</a:t>
            </a:r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301230" y="1937385"/>
            <a:ext cx="1849755" cy="359346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矩形 23"/>
          <p:cNvSpPr/>
          <p:nvPr>
            <p:custDataLst>
              <p:tags r:id="rId13"/>
            </p:custDataLst>
          </p:nvPr>
        </p:nvSpPr>
        <p:spPr>
          <a:xfrm>
            <a:off x="9382760" y="1937385"/>
            <a:ext cx="1849755" cy="359346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右箭头 24"/>
          <p:cNvSpPr/>
          <p:nvPr/>
        </p:nvSpPr>
        <p:spPr>
          <a:xfrm>
            <a:off x="7301230" y="1703070"/>
            <a:ext cx="2540000" cy="918845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质量指标</a:t>
            </a:r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左箭头 27"/>
          <p:cNvSpPr/>
          <p:nvPr/>
        </p:nvSpPr>
        <p:spPr>
          <a:xfrm>
            <a:off x="8693150" y="4859020"/>
            <a:ext cx="2539365" cy="919480"/>
          </a:xfrm>
          <a:prstGeom prst="lef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效率指标</a:t>
            </a:r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301230" y="2621915"/>
            <a:ext cx="185039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缺陷：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冒烟通过率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缺陷率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缺陷修复时长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>
            <p:custDataLst>
              <p:tags r:id="rId14"/>
            </p:custDataLst>
          </p:nvPr>
        </p:nvSpPr>
        <p:spPr>
          <a:xfrm>
            <a:off x="7301230" y="3902710"/>
            <a:ext cx="18503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故障：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故障次数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</a:t>
            </a:r>
            <a:r>
              <a:rPr 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故障时长</a:t>
            </a:r>
            <a:endParaRPr lang="zh-CN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>
            <p:custDataLst>
              <p:tags r:id="rId15"/>
            </p:custDataLst>
          </p:nvPr>
        </p:nvSpPr>
        <p:spPr>
          <a:xfrm>
            <a:off x="9382760" y="3896360"/>
            <a:ext cx="18503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延期：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P0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项目延期率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</a:t>
            </a:r>
            <a:r>
              <a:rPr 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全项目延期率</a:t>
            </a:r>
            <a:endParaRPr lang="zh-CN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>
            <p:custDataLst>
              <p:tags r:id="rId16"/>
            </p:custDataLst>
          </p:nvPr>
        </p:nvSpPr>
        <p:spPr>
          <a:xfrm>
            <a:off x="9382760" y="2621915"/>
            <a:ext cx="185039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投入：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研测工时比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</a:t>
            </a:r>
            <a:r>
              <a:rPr 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研测周期比</a:t>
            </a:r>
            <a:endParaRPr lang="zh-CN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测试等待时长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" r="2881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15" y="0"/>
            <a:ext cx="1466850" cy="590550"/>
          </a:xfrm>
          <a:prstGeom prst="rect">
            <a:avLst/>
          </a:prstGeom>
        </p:spPr>
      </p:pic>
      <p:sp>
        <p:nvSpPr>
          <p:cNvPr id="11" name="任意多边形: 形状 10"/>
          <p:cNvSpPr/>
          <p:nvPr>
            <p:custDataLst>
              <p:tags r:id="rId4"/>
            </p:custDataLst>
          </p:nvPr>
        </p:nvSpPr>
        <p:spPr>
          <a:xfrm>
            <a:off x="1" y="0"/>
            <a:ext cx="694481" cy="1388962"/>
          </a:xfrm>
          <a:custGeom>
            <a:avLst/>
            <a:gdLst>
              <a:gd name="connsiteX0" fmla="*/ 0 w 694481"/>
              <a:gd name="connsiteY0" fmla="*/ 0 h 1388962"/>
              <a:gd name="connsiteX1" fmla="*/ 694481 w 694481"/>
              <a:gd name="connsiteY1" fmla="*/ 694481 h 1388962"/>
              <a:gd name="connsiteX2" fmla="*/ 0 w 694481"/>
              <a:gd name="connsiteY2" fmla="*/ 1388962 h 1388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4481" h="1388962">
                <a:moveTo>
                  <a:pt x="0" y="0"/>
                </a:moveTo>
                <a:lnTo>
                  <a:pt x="694481" y="694481"/>
                </a:lnTo>
                <a:lnTo>
                  <a:pt x="0" y="13889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3" name="任意多边形: 形状 12"/>
          <p:cNvSpPr/>
          <p:nvPr>
            <p:custDataLst>
              <p:tags r:id="rId5"/>
            </p:custDataLst>
          </p:nvPr>
        </p:nvSpPr>
        <p:spPr>
          <a:xfrm>
            <a:off x="0" y="1"/>
            <a:ext cx="1180618" cy="1875097"/>
          </a:xfrm>
          <a:custGeom>
            <a:avLst/>
            <a:gdLst>
              <a:gd name="connsiteX0" fmla="*/ 135230 w 1180618"/>
              <a:gd name="connsiteY0" fmla="*/ 0 h 1875097"/>
              <a:gd name="connsiteX1" fmla="*/ 486136 w 1180618"/>
              <a:gd name="connsiteY1" fmla="*/ 0 h 1875097"/>
              <a:gd name="connsiteX2" fmla="*/ 1180618 w 1180618"/>
              <a:gd name="connsiteY2" fmla="*/ 694481 h 1875097"/>
              <a:gd name="connsiteX3" fmla="*/ 0 w 1180618"/>
              <a:gd name="connsiteY3" fmla="*/ 1875097 h 1875097"/>
              <a:gd name="connsiteX4" fmla="*/ 0 w 1180618"/>
              <a:gd name="connsiteY4" fmla="*/ 1524192 h 1875097"/>
              <a:gd name="connsiteX5" fmla="*/ 829713 w 1180618"/>
              <a:gd name="connsiteY5" fmla="*/ 694481 h 1875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0618" h="1875097">
                <a:moveTo>
                  <a:pt x="135230" y="0"/>
                </a:moveTo>
                <a:lnTo>
                  <a:pt x="486136" y="0"/>
                </a:lnTo>
                <a:lnTo>
                  <a:pt x="1180618" y="694481"/>
                </a:lnTo>
                <a:lnTo>
                  <a:pt x="0" y="1875097"/>
                </a:lnTo>
                <a:lnTo>
                  <a:pt x="0" y="1524192"/>
                </a:lnTo>
                <a:lnTo>
                  <a:pt x="829713" y="694481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>
            <p:custDataLst>
              <p:tags r:id="rId6"/>
            </p:custDataLst>
          </p:nvPr>
        </p:nvSpPr>
        <p:spPr>
          <a:xfrm>
            <a:off x="1180429" y="298632"/>
            <a:ext cx="6381051" cy="7924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>
              <a:defRPr sz="2800" b="1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pitchFamily="34" charset="0"/>
              </a:defRPr>
            </a:lvl1pPr>
          </a:lstStyle>
          <a:p>
            <a:pPr>
              <a:lnSpc>
                <a:spcPct val="114000"/>
              </a:lnSpc>
              <a:defRPr/>
            </a:pPr>
            <a:r>
              <a:rPr lang="zh-CN" altLang="en-US" sz="4000" dirty="0">
                <a:solidFill>
                  <a:schemeClr val="bg1"/>
                </a:solidFill>
                <a:cs typeface="+mn-ea"/>
                <a:sym typeface="+mn-lt"/>
              </a:rPr>
              <a:t>飞轮战役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4" name="任意多边形: 形状 43"/>
          <p:cNvSpPr/>
          <p:nvPr>
            <p:custDataLst>
              <p:tags r:id="rId7"/>
            </p:custDataLst>
          </p:nvPr>
        </p:nvSpPr>
        <p:spPr>
          <a:xfrm>
            <a:off x="6560571" y="2313329"/>
            <a:ext cx="1151136" cy="2865436"/>
          </a:xfrm>
          <a:custGeom>
            <a:avLst/>
            <a:gdLst>
              <a:gd name="connsiteX0" fmla="*/ 469597 w 1441073"/>
              <a:gd name="connsiteY0" fmla="*/ 0 h 3587156"/>
              <a:gd name="connsiteX1" fmla="*/ 509370 w 1441073"/>
              <a:gd name="connsiteY1" fmla="*/ 24364 h 3587156"/>
              <a:gd name="connsiteX2" fmla="*/ 1441073 w 1441073"/>
              <a:gd name="connsiteY2" fmla="*/ 1791265 h 3587156"/>
              <a:gd name="connsiteX3" fmla="*/ 839942 w 1441073"/>
              <a:gd name="connsiteY3" fmla="*/ 3279793 h 3587156"/>
              <a:gd name="connsiteX4" fmla="*/ 675483 w 1441073"/>
              <a:gd name="connsiteY4" fmla="*/ 3432322 h 3587156"/>
              <a:gd name="connsiteX5" fmla="*/ 763959 w 1441073"/>
              <a:gd name="connsiteY5" fmla="*/ 3587156 h 3587156"/>
              <a:gd name="connsiteX6" fmla="*/ 57881 w 1441073"/>
              <a:gd name="connsiteY6" fmla="*/ 3145131 h 3587156"/>
              <a:gd name="connsiteX7" fmla="*/ 49471 w 1441073"/>
              <a:gd name="connsiteY7" fmla="*/ 2336796 h 3587156"/>
              <a:gd name="connsiteX8" fmla="*/ 137601 w 1441073"/>
              <a:gd name="connsiteY8" fmla="*/ 2491025 h 3587156"/>
              <a:gd name="connsiteX9" fmla="*/ 162659 w 1441073"/>
              <a:gd name="connsiteY9" fmla="*/ 2462778 h 3587156"/>
              <a:gd name="connsiteX10" fmla="*/ 405457 w 1441073"/>
              <a:gd name="connsiteY10" fmla="*/ 1769866 h 3587156"/>
              <a:gd name="connsiteX11" fmla="*/ 18528 w 1441073"/>
              <a:gd name="connsiteY11" fmla="*/ 929290 h 3587156"/>
              <a:gd name="connsiteX12" fmla="*/ 0 w 1441073"/>
              <a:gd name="connsiteY12" fmla="*/ 915096 h 3587156"/>
              <a:gd name="connsiteX13" fmla="*/ 470549 w 1441073"/>
              <a:gd name="connsiteY13" fmla="*/ 602917 h 3587156"/>
              <a:gd name="connsiteX14" fmla="*/ 479363 w 1441073"/>
              <a:gd name="connsiteY14" fmla="*/ 602774 h 3587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441073" h="3587156">
                <a:moveTo>
                  <a:pt x="469597" y="0"/>
                </a:moveTo>
                <a:lnTo>
                  <a:pt x="509370" y="24364"/>
                </a:lnTo>
                <a:cubicBezTo>
                  <a:pt x="1071493" y="407286"/>
                  <a:pt x="1441073" y="1055757"/>
                  <a:pt x="1441073" y="1791265"/>
                </a:cubicBezTo>
                <a:cubicBezTo>
                  <a:pt x="1441073" y="2370479"/>
                  <a:pt x="1211876" y="2895714"/>
                  <a:pt x="839942" y="3279793"/>
                </a:cubicBezTo>
                <a:lnTo>
                  <a:pt x="675483" y="3432322"/>
                </a:lnTo>
                <a:lnTo>
                  <a:pt x="763959" y="3587156"/>
                </a:lnTo>
                <a:lnTo>
                  <a:pt x="57881" y="3145131"/>
                </a:lnTo>
                <a:lnTo>
                  <a:pt x="49471" y="2336796"/>
                </a:lnTo>
                <a:lnTo>
                  <a:pt x="137601" y="2491025"/>
                </a:lnTo>
                <a:lnTo>
                  <a:pt x="162659" y="2462778"/>
                </a:lnTo>
                <a:cubicBezTo>
                  <a:pt x="314340" y="2274478"/>
                  <a:pt x="405457" y="2033074"/>
                  <a:pt x="405457" y="1769866"/>
                </a:cubicBezTo>
                <a:cubicBezTo>
                  <a:pt x="405457" y="1431456"/>
                  <a:pt x="254835" y="1129088"/>
                  <a:pt x="18528" y="929290"/>
                </a:cubicBezTo>
                <a:lnTo>
                  <a:pt x="0" y="915096"/>
                </a:lnTo>
                <a:lnTo>
                  <a:pt x="470549" y="602917"/>
                </a:lnTo>
                <a:lnTo>
                  <a:pt x="479363" y="602774"/>
                </a:lnTo>
                <a:close/>
              </a:path>
            </a:pathLst>
          </a:custGeom>
          <a:solidFill>
            <a:srgbClr val="3498DB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任意多边形: 形状 37"/>
          <p:cNvSpPr/>
          <p:nvPr>
            <p:custDataLst>
              <p:tags r:id="rId8"/>
            </p:custDataLst>
          </p:nvPr>
        </p:nvSpPr>
        <p:spPr>
          <a:xfrm rot="7086092">
            <a:off x="4282395" y="2000806"/>
            <a:ext cx="2693243" cy="1974417"/>
          </a:xfrm>
          <a:custGeom>
            <a:avLst/>
            <a:gdLst>
              <a:gd name="connsiteX0" fmla="*/ 408525 w 3371593"/>
              <a:gd name="connsiteY0" fmla="*/ 1357849 h 2471715"/>
              <a:gd name="connsiteX1" fmla="*/ 173911 w 3371593"/>
              <a:gd name="connsiteY1" fmla="*/ 604707 h 2471715"/>
              <a:gd name="connsiteX2" fmla="*/ 164013 w 3371593"/>
              <a:gd name="connsiteY2" fmla="*/ 409318 h 2471715"/>
              <a:gd name="connsiteX3" fmla="*/ 0 w 3371593"/>
              <a:gd name="connsiteY3" fmla="*/ 409963 h 2471715"/>
              <a:gd name="connsiteX4" fmla="*/ 687323 w 3371593"/>
              <a:gd name="connsiteY4" fmla="*/ 0 h 2471715"/>
              <a:gd name="connsiteX5" fmla="*/ 1142445 w 3371593"/>
              <a:gd name="connsiteY5" fmla="*/ 263142 h 2471715"/>
              <a:gd name="connsiteX6" fmla="*/ 1183519 w 3371593"/>
              <a:gd name="connsiteY6" fmla="*/ 285292 h 2471715"/>
              <a:gd name="connsiteX7" fmla="*/ 1183417 w 3371593"/>
              <a:gd name="connsiteY7" fmla="*/ 286831 h 2471715"/>
              <a:gd name="connsiteX8" fmla="*/ 1386941 w 3371593"/>
              <a:gd name="connsiteY8" fmla="*/ 404505 h 2471715"/>
              <a:gd name="connsiteX9" fmla="*/ 1181054 w 3371593"/>
              <a:gd name="connsiteY9" fmla="*/ 405315 h 2471715"/>
              <a:gd name="connsiteX10" fmla="*/ 1184606 w 3371593"/>
              <a:gd name="connsiteY10" fmla="*/ 485191 h 2471715"/>
              <a:gd name="connsiteX11" fmla="*/ 1301598 w 3371593"/>
              <a:gd name="connsiteY11" fmla="*/ 864693 h 2471715"/>
              <a:gd name="connsiteX12" fmla="*/ 2662508 w 3371593"/>
              <a:gd name="connsiteY12" fmla="*/ 1337122 h 2471715"/>
              <a:gd name="connsiteX13" fmla="*/ 2745586 w 3371593"/>
              <a:gd name="connsiteY13" fmla="*/ 1297887 h 2471715"/>
              <a:gd name="connsiteX14" fmla="*/ 2799626 w 3371593"/>
              <a:gd name="connsiteY14" fmla="*/ 1862057 h 2471715"/>
              <a:gd name="connsiteX15" fmla="*/ 2795602 w 3371593"/>
              <a:gd name="connsiteY15" fmla="*/ 1869898 h 2471715"/>
              <a:gd name="connsiteX16" fmla="*/ 3371593 w 3371593"/>
              <a:gd name="connsiteY16" fmla="*/ 2165436 h 2471715"/>
              <a:gd name="connsiteX17" fmla="*/ 3283549 w 3371593"/>
              <a:gd name="connsiteY17" fmla="*/ 2218272 h 2471715"/>
              <a:gd name="connsiteX18" fmla="*/ 408525 w 3371593"/>
              <a:gd name="connsiteY18" fmla="*/ 1357849 h 2471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371593" h="2471715">
                <a:moveTo>
                  <a:pt x="408525" y="1357849"/>
                </a:moveTo>
                <a:cubicBezTo>
                  <a:pt x="279678" y="1116556"/>
                  <a:pt x="202775" y="861285"/>
                  <a:pt x="173911" y="604707"/>
                </a:cubicBezTo>
                <a:lnTo>
                  <a:pt x="164013" y="409318"/>
                </a:lnTo>
                <a:lnTo>
                  <a:pt x="0" y="409963"/>
                </a:lnTo>
                <a:lnTo>
                  <a:pt x="687323" y="0"/>
                </a:lnTo>
                <a:lnTo>
                  <a:pt x="1142445" y="263142"/>
                </a:lnTo>
                <a:lnTo>
                  <a:pt x="1183519" y="285292"/>
                </a:lnTo>
                <a:lnTo>
                  <a:pt x="1183417" y="286831"/>
                </a:lnTo>
                <a:lnTo>
                  <a:pt x="1386941" y="404505"/>
                </a:lnTo>
                <a:lnTo>
                  <a:pt x="1181054" y="405315"/>
                </a:lnTo>
                <a:lnTo>
                  <a:pt x="1184606" y="485191"/>
                </a:lnTo>
                <a:cubicBezTo>
                  <a:pt x="1198449" y="614649"/>
                  <a:pt x="1236769" y="743287"/>
                  <a:pt x="1301598" y="864693"/>
                </a:cubicBezTo>
                <a:cubicBezTo>
                  <a:pt x="1560913" y="1350316"/>
                  <a:pt x="2152316" y="1547831"/>
                  <a:pt x="2662508" y="1337122"/>
                </a:cubicBezTo>
                <a:lnTo>
                  <a:pt x="2745586" y="1297887"/>
                </a:lnTo>
                <a:lnTo>
                  <a:pt x="2799626" y="1862057"/>
                </a:lnTo>
                <a:lnTo>
                  <a:pt x="2795602" y="1869898"/>
                </a:lnTo>
                <a:lnTo>
                  <a:pt x="3371593" y="2165436"/>
                </a:lnTo>
                <a:lnTo>
                  <a:pt x="3283549" y="2218272"/>
                </a:lnTo>
                <a:cubicBezTo>
                  <a:pt x="2245464" y="2772594"/>
                  <a:pt x="958272" y="2387369"/>
                  <a:pt x="408525" y="1357849"/>
                </a:cubicBezTo>
                <a:close/>
              </a:path>
            </a:pathLst>
          </a:custGeom>
          <a:solidFill>
            <a:srgbClr val="1F74AD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任意多边形: 形状 41"/>
          <p:cNvSpPr/>
          <p:nvPr>
            <p:custDataLst>
              <p:tags r:id="rId9"/>
            </p:custDataLst>
          </p:nvPr>
        </p:nvSpPr>
        <p:spPr>
          <a:xfrm rot="21129011">
            <a:off x="4313270" y="3515098"/>
            <a:ext cx="2565536" cy="1996755"/>
          </a:xfrm>
          <a:custGeom>
            <a:avLst/>
            <a:gdLst>
              <a:gd name="connsiteX0" fmla="*/ 737885 w 3211721"/>
              <a:gd name="connsiteY0" fmla="*/ 0 h 2499680"/>
              <a:gd name="connsiteX1" fmla="*/ 1440034 w 3211721"/>
              <a:gd name="connsiteY1" fmla="*/ 400579 h 2499680"/>
              <a:gd name="connsiteX2" fmla="*/ 1226190 w 3211721"/>
              <a:gd name="connsiteY2" fmla="*/ 398503 h 2499680"/>
              <a:gd name="connsiteX3" fmla="*/ 1232619 w 3211721"/>
              <a:gd name="connsiteY3" fmla="*/ 518686 h 2499680"/>
              <a:gd name="connsiteX4" fmla="*/ 2136050 w 3211721"/>
              <a:gd name="connsiteY4" fmla="*/ 1428820 h 2499680"/>
              <a:gd name="connsiteX5" fmla="*/ 2750368 w 3211721"/>
              <a:gd name="connsiteY5" fmla="*/ 1325717 h 2499680"/>
              <a:gd name="connsiteX6" fmla="*/ 2786722 w 3211721"/>
              <a:gd name="connsiteY6" fmla="*/ 1305060 h 2499680"/>
              <a:gd name="connsiteX7" fmla="*/ 2713583 w 3211721"/>
              <a:gd name="connsiteY7" fmla="*/ 1835554 h 2499680"/>
              <a:gd name="connsiteX8" fmla="*/ 2707861 w 3211721"/>
              <a:gd name="connsiteY8" fmla="*/ 1842259 h 2499680"/>
              <a:gd name="connsiteX9" fmla="*/ 3211721 w 3211721"/>
              <a:gd name="connsiteY9" fmla="*/ 2272342 h 2499680"/>
              <a:gd name="connsiteX10" fmla="*/ 3196825 w 3211721"/>
              <a:gd name="connsiteY10" fmla="*/ 2280655 h 2499680"/>
              <a:gd name="connsiteX11" fmla="*/ 1976668 w 3211721"/>
              <a:gd name="connsiteY11" fmla="*/ 2479785 h 2499680"/>
              <a:gd name="connsiteX12" fmla="*/ 158141 w 3211721"/>
              <a:gd name="connsiteY12" fmla="*/ 511596 h 2499680"/>
              <a:gd name="connsiteX13" fmla="*/ 156509 w 3211721"/>
              <a:gd name="connsiteY13" fmla="*/ 388118 h 2499680"/>
              <a:gd name="connsiteX14" fmla="*/ 0 w 3211721"/>
              <a:gd name="connsiteY14" fmla="*/ 386598 h 2499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211721" h="2499680">
                <a:moveTo>
                  <a:pt x="737885" y="0"/>
                </a:moveTo>
                <a:lnTo>
                  <a:pt x="1440034" y="400579"/>
                </a:lnTo>
                <a:lnTo>
                  <a:pt x="1226190" y="398503"/>
                </a:lnTo>
                <a:lnTo>
                  <a:pt x="1232619" y="518686"/>
                </a:lnTo>
                <a:cubicBezTo>
                  <a:pt x="1300603" y="982349"/>
                  <a:pt x="1658857" y="1363030"/>
                  <a:pt x="2136050" y="1428820"/>
                </a:cubicBezTo>
                <a:cubicBezTo>
                  <a:pt x="2354196" y="1458896"/>
                  <a:pt x="2566220" y="1418895"/>
                  <a:pt x="2750368" y="1325717"/>
                </a:cubicBezTo>
                <a:lnTo>
                  <a:pt x="2786722" y="1305060"/>
                </a:lnTo>
                <a:lnTo>
                  <a:pt x="2713583" y="1835554"/>
                </a:lnTo>
                <a:lnTo>
                  <a:pt x="2707861" y="1842259"/>
                </a:lnTo>
                <a:lnTo>
                  <a:pt x="3211721" y="2272342"/>
                </a:lnTo>
                <a:lnTo>
                  <a:pt x="3196825" y="2280655"/>
                </a:lnTo>
                <a:cubicBezTo>
                  <a:pt x="2831332" y="2462192"/>
                  <a:pt x="2410231" y="2539559"/>
                  <a:pt x="1976668" y="2479785"/>
                </a:cubicBezTo>
                <a:cubicBezTo>
                  <a:pt x="965020" y="2340310"/>
                  <a:pt x="220732" y="1500384"/>
                  <a:pt x="158141" y="511596"/>
                </a:cubicBezTo>
                <a:lnTo>
                  <a:pt x="156509" y="388118"/>
                </a:lnTo>
                <a:lnTo>
                  <a:pt x="0" y="386598"/>
                </a:lnTo>
                <a:close/>
              </a:path>
            </a:pathLst>
          </a:custGeom>
          <a:solidFill>
            <a:srgbClr val="1AA3AA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文本框 60"/>
          <p:cNvSpPr txBox="1"/>
          <p:nvPr>
            <p:custDataLst>
              <p:tags r:id="rId10"/>
            </p:custDataLst>
          </p:nvPr>
        </p:nvSpPr>
        <p:spPr>
          <a:xfrm>
            <a:off x="4995545" y="2510790"/>
            <a:ext cx="870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文本框 61"/>
          <p:cNvSpPr txBox="1"/>
          <p:nvPr>
            <p:custDataLst>
              <p:tags r:id="rId11"/>
            </p:custDataLst>
          </p:nvPr>
        </p:nvSpPr>
        <p:spPr>
          <a:xfrm>
            <a:off x="5093335" y="4558030"/>
            <a:ext cx="9207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能力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文本框 62"/>
          <p:cNvSpPr txBox="1"/>
          <p:nvPr>
            <p:custDataLst>
              <p:tags r:id="rId12"/>
            </p:custDataLst>
          </p:nvPr>
        </p:nvSpPr>
        <p:spPr>
          <a:xfrm>
            <a:off x="6928485" y="3510280"/>
            <a:ext cx="8210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机制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Shape 11365"/>
          <p:cNvSpPr/>
          <p:nvPr>
            <p:custDataLst>
              <p:tags r:id="rId13"/>
            </p:custDataLst>
          </p:nvPr>
        </p:nvSpPr>
        <p:spPr>
          <a:xfrm>
            <a:off x="8661151" y="3801041"/>
            <a:ext cx="71446" cy="35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ubicBezTo>
                  <a:pt x="0" y="21600"/>
                  <a:pt x="21600" y="21600"/>
                  <a:pt x="21600" y="21600"/>
                </a:cubicBezTo>
                <a:close/>
              </a:path>
            </a:pathLst>
          </a:custGeom>
          <a:solidFill>
            <a:srgbClr val="3498DB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Gill San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628005" y="3329305"/>
            <a:ext cx="8763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效率飞轮</a:t>
            </a:r>
            <a:endParaRPr lang="zh-CN" altLang="en-US" sz="2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837055" y="6322060"/>
            <a:ext cx="91516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Helvetica"/>
              </a:rPr>
              <a:t>　　万事开头难，努力再努力，光明就在前头。持续的改善和提升蕴藏了巨大的力量。</a:t>
            </a:r>
            <a:endParaRPr lang="zh-CN" altLang="en-US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Helvetica"/>
            </a:endParaRPr>
          </a:p>
        </p:txBody>
      </p:sp>
      <p:sp>
        <p:nvSpPr>
          <p:cNvPr id="16" name="open-office-folder_74337"/>
          <p:cNvSpPr>
            <a:spLocks noChangeAspect="1"/>
          </p:cNvSpPr>
          <p:nvPr>
            <p:custDataLst>
              <p:tags r:id="rId14"/>
            </p:custDataLst>
          </p:nvPr>
        </p:nvSpPr>
        <p:spPr bwMode="auto">
          <a:xfrm>
            <a:off x="3135477" y="4695147"/>
            <a:ext cx="491187" cy="362123"/>
          </a:xfrm>
          <a:custGeom>
            <a:avLst/>
            <a:gdLst>
              <a:gd name="connsiteX0" fmla="*/ 116997 w 605592"/>
              <a:gd name="connsiteY0" fmla="*/ 132804 h 446468"/>
              <a:gd name="connsiteX1" fmla="*/ 605592 w 605592"/>
              <a:gd name="connsiteY1" fmla="*/ 132804 h 446468"/>
              <a:gd name="connsiteX2" fmla="*/ 555359 w 605592"/>
              <a:gd name="connsiteY2" fmla="*/ 446468 h 446468"/>
              <a:gd name="connsiteX3" fmla="*/ 116997 w 605592"/>
              <a:gd name="connsiteY3" fmla="*/ 446468 h 446468"/>
              <a:gd name="connsiteX4" fmla="*/ 0 w 605592"/>
              <a:gd name="connsiteY4" fmla="*/ 0 h 446468"/>
              <a:gd name="connsiteX5" fmla="*/ 137120 w 605592"/>
              <a:gd name="connsiteY5" fmla="*/ 0 h 446468"/>
              <a:gd name="connsiteX6" fmla="*/ 153635 w 605592"/>
              <a:gd name="connsiteY6" fmla="*/ 27991 h 446468"/>
              <a:gd name="connsiteX7" fmla="*/ 438423 w 605592"/>
              <a:gd name="connsiteY7" fmla="*/ 27991 h 446468"/>
              <a:gd name="connsiteX8" fmla="*/ 438423 w 605592"/>
              <a:gd name="connsiteY8" fmla="*/ 91455 h 446468"/>
              <a:gd name="connsiteX9" fmla="*/ 69670 w 605592"/>
              <a:gd name="connsiteY9" fmla="*/ 91455 h 446468"/>
              <a:gd name="connsiteX10" fmla="*/ 69670 w 605592"/>
              <a:gd name="connsiteY10" fmla="*/ 446468 h 446468"/>
              <a:gd name="connsiteX11" fmla="*/ 0 w 605592"/>
              <a:gd name="connsiteY11" fmla="*/ 446468 h 446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5592" h="446468">
                <a:moveTo>
                  <a:pt x="116997" y="132804"/>
                </a:moveTo>
                <a:lnTo>
                  <a:pt x="605592" y="132804"/>
                </a:lnTo>
                <a:lnTo>
                  <a:pt x="555359" y="446468"/>
                </a:lnTo>
                <a:lnTo>
                  <a:pt x="116997" y="446468"/>
                </a:lnTo>
                <a:close/>
                <a:moveTo>
                  <a:pt x="0" y="0"/>
                </a:moveTo>
                <a:lnTo>
                  <a:pt x="137120" y="0"/>
                </a:lnTo>
                <a:lnTo>
                  <a:pt x="153635" y="27991"/>
                </a:lnTo>
                <a:lnTo>
                  <a:pt x="438423" y="27991"/>
                </a:lnTo>
                <a:lnTo>
                  <a:pt x="438423" y="91455"/>
                </a:lnTo>
                <a:lnTo>
                  <a:pt x="69670" y="91455"/>
                </a:lnTo>
                <a:lnTo>
                  <a:pt x="69670" y="446468"/>
                </a:lnTo>
                <a:lnTo>
                  <a:pt x="0" y="446468"/>
                </a:lnTo>
                <a:close/>
              </a:path>
            </a:pathLst>
          </a:custGeom>
          <a:solidFill>
            <a:srgbClr val="1AA3AA"/>
          </a:solidFill>
          <a:ln>
            <a:noFill/>
          </a:ln>
        </p:spPr>
        <p:txBody>
          <a:bodyPr/>
          <a:lstStyle/>
          <a:p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形状"/>
          <p:cNvSpPr/>
          <p:nvPr>
            <p:custDataLst>
              <p:tags r:id="rId15"/>
            </p:custDataLst>
          </p:nvPr>
        </p:nvSpPr>
        <p:spPr>
          <a:xfrm>
            <a:off x="3134970" y="2305318"/>
            <a:ext cx="468977" cy="3444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04" y="13188"/>
                </a:moveTo>
                <a:cubicBezTo>
                  <a:pt x="9003" y="12815"/>
                  <a:pt x="8329" y="12268"/>
                  <a:pt x="8056" y="11720"/>
                </a:cubicBezTo>
                <a:cubicBezTo>
                  <a:pt x="674" y="2563"/>
                  <a:pt x="674" y="2563"/>
                  <a:pt x="674" y="2563"/>
                </a:cubicBezTo>
                <a:cubicBezTo>
                  <a:pt x="417" y="2191"/>
                  <a:pt x="144" y="1271"/>
                  <a:pt x="273" y="723"/>
                </a:cubicBezTo>
                <a:cubicBezTo>
                  <a:pt x="546" y="372"/>
                  <a:pt x="818" y="0"/>
                  <a:pt x="1476" y="0"/>
                </a:cubicBezTo>
                <a:cubicBezTo>
                  <a:pt x="20140" y="0"/>
                  <a:pt x="20140" y="0"/>
                  <a:pt x="20140" y="0"/>
                </a:cubicBezTo>
                <a:cubicBezTo>
                  <a:pt x="20140" y="0"/>
                  <a:pt x="20942" y="0"/>
                  <a:pt x="21343" y="898"/>
                </a:cubicBezTo>
                <a:cubicBezTo>
                  <a:pt x="21600" y="1468"/>
                  <a:pt x="21343" y="2366"/>
                  <a:pt x="20942" y="2738"/>
                </a:cubicBezTo>
                <a:cubicBezTo>
                  <a:pt x="12886" y="12618"/>
                  <a:pt x="12886" y="12618"/>
                  <a:pt x="12886" y="12618"/>
                </a:cubicBezTo>
                <a:cubicBezTo>
                  <a:pt x="12886" y="12618"/>
                  <a:pt x="11410" y="14283"/>
                  <a:pt x="9404" y="13188"/>
                </a:cubicBezTo>
                <a:close/>
                <a:moveTo>
                  <a:pt x="1476" y="21600"/>
                </a:moveTo>
                <a:cubicBezTo>
                  <a:pt x="1476" y="21600"/>
                  <a:pt x="0" y="21425"/>
                  <a:pt x="0" y="19585"/>
                </a:cubicBezTo>
                <a:cubicBezTo>
                  <a:pt x="0" y="4929"/>
                  <a:pt x="0" y="4929"/>
                  <a:pt x="0" y="4929"/>
                </a:cubicBezTo>
                <a:cubicBezTo>
                  <a:pt x="0" y="4381"/>
                  <a:pt x="273" y="4206"/>
                  <a:pt x="674" y="4754"/>
                </a:cubicBezTo>
                <a:cubicBezTo>
                  <a:pt x="3755" y="8960"/>
                  <a:pt x="3755" y="8960"/>
                  <a:pt x="3755" y="8960"/>
                </a:cubicBezTo>
                <a:cubicBezTo>
                  <a:pt x="4172" y="9332"/>
                  <a:pt x="4301" y="10252"/>
                  <a:pt x="4028" y="10800"/>
                </a:cubicBezTo>
                <a:cubicBezTo>
                  <a:pt x="1749" y="18117"/>
                  <a:pt x="1749" y="18117"/>
                  <a:pt x="1749" y="18117"/>
                </a:cubicBezTo>
                <a:cubicBezTo>
                  <a:pt x="1621" y="18686"/>
                  <a:pt x="1749" y="18686"/>
                  <a:pt x="2022" y="18117"/>
                </a:cubicBezTo>
                <a:cubicBezTo>
                  <a:pt x="5103" y="12618"/>
                  <a:pt x="5103" y="12618"/>
                  <a:pt x="5103" y="12618"/>
                </a:cubicBezTo>
                <a:cubicBezTo>
                  <a:pt x="5504" y="12092"/>
                  <a:pt x="5905" y="12092"/>
                  <a:pt x="6307" y="12443"/>
                </a:cubicBezTo>
                <a:cubicBezTo>
                  <a:pt x="7655" y="14086"/>
                  <a:pt x="7655" y="14086"/>
                  <a:pt x="7655" y="14086"/>
                </a:cubicBezTo>
                <a:cubicBezTo>
                  <a:pt x="8056" y="14458"/>
                  <a:pt x="8730" y="15006"/>
                  <a:pt x="9131" y="15203"/>
                </a:cubicBezTo>
                <a:cubicBezTo>
                  <a:pt x="10206" y="15554"/>
                  <a:pt x="11939" y="16101"/>
                  <a:pt x="13159" y="14831"/>
                </a:cubicBezTo>
                <a:cubicBezTo>
                  <a:pt x="15165" y="12443"/>
                  <a:pt x="15165" y="12443"/>
                  <a:pt x="15165" y="12443"/>
                </a:cubicBezTo>
                <a:cubicBezTo>
                  <a:pt x="15566" y="12092"/>
                  <a:pt x="16112" y="12092"/>
                  <a:pt x="16368" y="12618"/>
                </a:cubicBezTo>
                <a:cubicBezTo>
                  <a:pt x="19722" y="18686"/>
                  <a:pt x="19722" y="18686"/>
                  <a:pt x="19722" y="18686"/>
                </a:cubicBezTo>
                <a:cubicBezTo>
                  <a:pt x="19995" y="19212"/>
                  <a:pt x="19995" y="19037"/>
                  <a:pt x="19867" y="18489"/>
                </a:cubicBezTo>
                <a:cubicBezTo>
                  <a:pt x="17588" y="10800"/>
                  <a:pt x="17588" y="10800"/>
                  <a:pt x="17588" y="10800"/>
                </a:cubicBezTo>
                <a:cubicBezTo>
                  <a:pt x="17315" y="10252"/>
                  <a:pt x="17444" y="9508"/>
                  <a:pt x="17845" y="8960"/>
                </a:cubicBezTo>
                <a:cubicBezTo>
                  <a:pt x="21070" y="4754"/>
                  <a:pt x="21070" y="4754"/>
                  <a:pt x="21070" y="4754"/>
                </a:cubicBezTo>
                <a:cubicBezTo>
                  <a:pt x="21343" y="4206"/>
                  <a:pt x="21600" y="4381"/>
                  <a:pt x="21600" y="4929"/>
                </a:cubicBezTo>
                <a:cubicBezTo>
                  <a:pt x="21600" y="19782"/>
                  <a:pt x="21600" y="19782"/>
                  <a:pt x="21600" y="19782"/>
                </a:cubicBezTo>
                <a:cubicBezTo>
                  <a:pt x="21600" y="19782"/>
                  <a:pt x="21472" y="21600"/>
                  <a:pt x="19995" y="21600"/>
                </a:cubicBezTo>
                <a:cubicBezTo>
                  <a:pt x="1476" y="21600"/>
                  <a:pt x="1476" y="21600"/>
                  <a:pt x="1476" y="21600"/>
                </a:cubicBezTo>
                <a:close/>
              </a:path>
            </a:pathLst>
          </a:custGeom>
          <a:solidFill>
            <a:srgbClr val="1F74AD"/>
          </a:solidFill>
          <a:ln w="12700">
            <a:miter lim="400000"/>
          </a:ln>
        </p:spPr>
        <p:txBody>
          <a:bodyPr lIns="45719" rIns="45719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000"/>
            </a:pP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线条"/>
          <p:cNvSpPr/>
          <p:nvPr>
            <p:custDataLst>
              <p:tags r:id="rId16"/>
            </p:custDataLst>
          </p:nvPr>
        </p:nvSpPr>
        <p:spPr>
          <a:xfrm>
            <a:off x="3780166" y="2450987"/>
            <a:ext cx="783877" cy="1"/>
          </a:xfrm>
          <a:prstGeom prst="line">
            <a:avLst/>
          </a:prstGeom>
          <a:ln w="12700">
            <a:solidFill>
              <a:srgbClr val="ADB9CA"/>
            </a:solidFill>
            <a:prstDash val="sysDash"/>
            <a:miter/>
            <a:headEnd type="oval"/>
            <a:tailEnd type="oval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线条"/>
          <p:cNvSpPr/>
          <p:nvPr>
            <p:custDataLst>
              <p:tags r:id="rId17"/>
            </p:custDataLst>
          </p:nvPr>
        </p:nvSpPr>
        <p:spPr>
          <a:xfrm>
            <a:off x="3780166" y="4866388"/>
            <a:ext cx="783877" cy="1"/>
          </a:xfrm>
          <a:prstGeom prst="line">
            <a:avLst/>
          </a:prstGeom>
          <a:ln w="12700">
            <a:solidFill>
              <a:srgbClr val="ADB9CA"/>
            </a:solidFill>
            <a:prstDash val="sysDash"/>
            <a:miter/>
            <a:headEnd type="oval"/>
            <a:tailEnd type="oval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>
            <p:custDataLst>
              <p:tags r:id="rId18"/>
            </p:custDataLst>
          </p:nvPr>
        </p:nvSpPr>
        <p:spPr>
          <a:xfrm>
            <a:off x="336150" y="1675715"/>
            <a:ext cx="2307458" cy="401320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zh-CN" altLang="en-US" sz="2000" b="1" spc="300" dirty="0">
                <a:solidFill>
                  <a:schemeClr val="bg1"/>
                </a:solidFill>
                <a:latin typeface="微软雅黑" panose="020B0503020204020204" pitchFamily="34" charset="-122"/>
                <a:cs typeface="+mn-ea"/>
              </a:rPr>
              <a:t>背景</a:t>
            </a:r>
            <a:endParaRPr lang="zh-CN" altLang="en-US" sz="2000" b="1" spc="300" dirty="0">
              <a:solidFill>
                <a:schemeClr val="bg1"/>
              </a:solidFill>
              <a:latin typeface="微软雅黑" panose="020B0503020204020204" pitchFamily="34" charset="-122"/>
              <a:cs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19"/>
            </p:custDataLst>
          </p:nvPr>
        </p:nvSpPr>
        <p:spPr>
          <a:xfrm>
            <a:off x="53975" y="2105025"/>
            <a:ext cx="2589530" cy="1143635"/>
          </a:xfrm>
          <a:prstGeom prst="rect">
            <a:avLst/>
          </a:prstGeom>
          <a:noFill/>
        </p:spPr>
        <p:txBody>
          <a:bodyPr wrap="square" lIns="90000" tIns="0" rIns="90000" bIns="4680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数字化</a:t>
            </a:r>
            <a:r>
              <a:rPr lang="en-US" altLang="zh-CN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&amp;</a:t>
            </a: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互联网时代</a:t>
            </a:r>
            <a:endParaRPr lang="zh-CN" altLang="en-US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 algn="r"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业务高速发展</a:t>
            </a:r>
            <a:endParaRPr lang="zh-CN" altLang="en-US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 algn="r"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指标体系中质量</a:t>
            </a:r>
            <a:r>
              <a:rPr lang="en-US" altLang="zh-CN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&amp;</a:t>
            </a: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效率痛点</a:t>
            </a:r>
            <a:endParaRPr lang="zh-CN" altLang="en-US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>
            <p:custDataLst>
              <p:tags r:id="rId20"/>
            </p:custDataLst>
          </p:nvPr>
        </p:nvSpPr>
        <p:spPr>
          <a:xfrm>
            <a:off x="336150" y="4451353"/>
            <a:ext cx="2307458" cy="401320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zh-CN" altLang="en-US" sz="2000" b="1" spc="300" dirty="0">
                <a:solidFill>
                  <a:schemeClr val="bg1"/>
                </a:solidFill>
                <a:latin typeface="微软雅黑" panose="020B0503020204020204" pitchFamily="34" charset="-122"/>
                <a:cs typeface="+mn-ea"/>
              </a:rPr>
              <a:t>价值</a:t>
            </a:r>
            <a:endParaRPr lang="zh-CN" altLang="en-US" sz="2000" b="1" spc="300" dirty="0">
              <a:solidFill>
                <a:schemeClr val="bg1"/>
              </a:solidFill>
              <a:latin typeface="微软雅黑" panose="020B0503020204020204" pitchFamily="34" charset="-122"/>
              <a:cs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21"/>
            </p:custDataLst>
          </p:nvPr>
        </p:nvSpPr>
        <p:spPr>
          <a:xfrm>
            <a:off x="57150" y="4880610"/>
            <a:ext cx="2586355" cy="1543050"/>
          </a:xfrm>
          <a:prstGeom prst="rect">
            <a:avLst/>
          </a:prstGeom>
          <a:noFill/>
        </p:spPr>
        <p:txBody>
          <a:bodyPr wrap="square" lIns="90000" tIns="0" rIns="90000" bIns="46800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质量提升折算每月研发节省人力32人天</a:t>
            </a:r>
            <a:endParaRPr lang="zh-CN" altLang="en-US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 algn="r"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效率提升折算每月研发节省人力50人天，每月测试节省人力</a:t>
            </a:r>
            <a:r>
              <a:rPr lang="en-US" altLang="zh-CN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42</a:t>
            </a: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人天</a:t>
            </a:r>
            <a:endParaRPr lang="zh-CN" altLang="en-US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>
            <p:custDataLst>
              <p:tags r:id="rId22"/>
            </p:custDataLst>
          </p:nvPr>
        </p:nvSpPr>
        <p:spPr>
          <a:xfrm>
            <a:off x="9226739" y="1677595"/>
            <a:ext cx="2307458" cy="401320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000" b="1" spc="300" dirty="0">
                <a:solidFill>
                  <a:schemeClr val="bg1"/>
                </a:solidFill>
                <a:latin typeface="微软雅黑" panose="020B0503020204020204" pitchFamily="34" charset="-122"/>
                <a:cs typeface="+mn-ea"/>
              </a:rPr>
              <a:t>目标</a:t>
            </a:r>
            <a:endParaRPr lang="zh-CN" altLang="en-US" sz="2000" b="1" spc="300" dirty="0">
              <a:solidFill>
                <a:schemeClr val="bg1"/>
              </a:solidFill>
              <a:latin typeface="微软雅黑" panose="020B0503020204020204" pitchFamily="34" charset="-122"/>
              <a:cs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23"/>
            </p:custDataLst>
          </p:nvPr>
        </p:nvSpPr>
        <p:spPr>
          <a:xfrm>
            <a:off x="9226550" y="2106930"/>
            <a:ext cx="2964815" cy="1491615"/>
          </a:xfrm>
          <a:prstGeom prst="rect">
            <a:avLst/>
          </a:prstGeom>
          <a:noFill/>
        </p:spPr>
        <p:txBody>
          <a:bodyPr wrap="square" lIns="90000" tIns="0" rIns="90000" bIns="4680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研发测试效率提升</a:t>
            </a:r>
            <a:r>
              <a:rPr lang="en-US" altLang="zh-CN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20%</a:t>
            </a:r>
            <a:endParaRPr lang="en-US" altLang="zh-CN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P0</a:t>
            </a: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项目延期率</a:t>
            </a:r>
            <a:r>
              <a:rPr lang="en-US" altLang="zh-CN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&lt;=5%</a:t>
            </a:r>
            <a:endParaRPr lang="en-US" altLang="zh-CN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研发测试工时比</a:t>
            </a:r>
            <a:r>
              <a:rPr lang="en-US" altLang="zh-CN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&gt;=4</a:t>
            </a:r>
            <a:endParaRPr lang="en-US" altLang="zh-CN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缺陷率</a:t>
            </a:r>
            <a:r>
              <a:rPr lang="en-US" altLang="zh-CN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&lt;=8%</a:t>
            </a:r>
            <a:endParaRPr lang="en-US" altLang="zh-CN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缺陷平均修复时长</a:t>
            </a:r>
            <a:r>
              <a:rPr lang="en-US" altLang="zh-CN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&lt;=300</a:t>
            </a: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分钟</a:t>
            </a:r>
            <a:endParaRPr lang="zh-CN" altLang="en-US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8446770" y="2313305"/>
            <a:ext cx="491490" cy="424815"/>
            <a:chOff x="13360" y="5776"/>
            <a:chExt cx="774" cy="669"/>
          </a:xfrm>
        </p:grpSpPr>
        <p:sp>
          <p:nvSpPr>
            <p:cNvPr id="50" name="Shape 11364"/>
            <p:cNvSpPr/>
            <p:nvPr>
              <p:custDataLst>
                <p:tags r:id="rId24"/>
              </p:custDataLst>
            </p:nvPr>
          </p:nvSpPr>
          <p:spPr>
            <a:xfrm>
              <a:off x="13360" y="6169"/>
              <a:ext cx="774" cy="2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6199"/>
                  </a:moveTo>
                  <a:cubicBezTo>
                    <a:pt x="0" y="19169"/>
                    <a:pt x="868" y="21600"/>
                    <a:pt x="1929" y="21600"/>
                  </a:cubicBezTo>
                  <a:lnTo>
                    <a:pt x="19673" y="21600"/>
                  </a:lnTo>
                  <a:cubicBezTo>
                    <a:pt x="20733" y="21600"/>
                    <a:pt x="21600" y="19169"/>
                    <a:pt x="21600" y="16199"/>
                  </a:cubicBezTo>
                  <a:lnTo>
                    <a:pt x="21600" y="0"/>
                  </a:lnTo>
                  <a:lnTo>
                    <a:pt x="13500" y="0"/>
                  </a:lnTo>
                  <a:lnTo>
                    <a:pt x="13500" y="5397"/>
                  </a:lnTo>
                  <a:cubicBezTo>
                    <a:pt x="13500" y="6580"/>
                    <a:pt x="13150" y="7560"/>
                    <a:pt x="12730" y="7560"/>
                  </a:cubicBezTo>
                  <a:lnTo>
                    <a:pt x="8872" y="7560"/>
                  </a:lnTo>
                  <a:cubicBezTo>
                    <a:pt x="8449" y="7560"/>
                    <a:pt x="8100" y="6580"/>
                    <a:pt x="8100" y="5397"/>
                  </a:cubicBezTo>
                  <a:lnTo>
                    <a:pt x="8100" y="0"/>
                  </a:lnTo>
                  <a:lnTo>
                    <a:pt x="0" y="0"/>
                  </a:lnTo>
                  <a:cubicBezTo>
                    <a:pt x="0" y="0"/>
                    <a:pt x="0" y="16199"/>
                    <a:pt x="0" y="16199"/>
                  </a:cubicBezTo>
                  <a:close/>
                </a:path>
              </a:pathLst>
            </a:custGeom>
            <a:solidFill>
              <a:srgbClr val="3498DB"/>
            </a:solidFill>
            <a:ln w="12700">
              <a:miter lim="400000"/>
            </a:ln>
          </p:spPr>
          <p:txBody>
            <a:bodyPr lIns="19050" tIns="19050" rIns="19050" bIns="19050" anchor="ctr"/>
            <a:lstStyle/>
            <a:p>
              <a:pPr marL="0" marR="0" lvl="0" indent="0" algn="l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kumimoji="0" sz="15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Gill Sans"/>
              </a:endParaRPr>
            </a:p>
          </p:txBody>
        </p:sp>
        <p:sp>
          <p:nvSpPr>
            <p:cNvPr id="53" name="Shape 11366"/>
            <p:cNvSpPr/>
            <p:nvPr>
              <p:custDataLst>
                <p:tags r:id="rId25"/>
              </p:custDataLst>
            </p:nvPr>
          </p:nvSpPr>
          <p:spPr>
            <a:xfrm>
              <a:off x="13360" y="5776"/>
              <a:ext cx="774" cy="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715" y="3456"/>
                  </a:moveTo>
                  <a:lnTo>
                    <a:pt x="13886" y="3456"/>
                  </a:lnTo>
                  <a:lnTo>
                    <a:pt x="13886" y="6912"/>
                  </a:lnTo>
                  <a:lnTo>
                    <a:pt x="7715" y="6912"/>
                  </a:lnTo>
                  <a:cubicBezTo>
                    <a:pt x="7715" y="6912"/>
                    <a:pt x="7715" y="3456"/>
                    <a:pt x="7715" y="3456"/>
                  </a:cubicBezTo>
                  <a:close/>
                  <a:moveTo>
                    <a:pt x="0" y="21600"/>
                  </a:moveTo>
                  <a:lnTo>
                    <a:pt x="21600" y="21600"/>
                  </a:lnTo>
                  <a:lnTo>
                    <a:pt x="21600" y="11231"/>
                  </a:lnTo>
                  <a:cubicBezTo>
                    <a:pt x="21600" y="8858"/>
                    <a:pt x="20733" y="6912"/>
                    <a:pt x="19673" y="6912"/>
                  </a:cubicBezTo>
                  <a:lnTo>
                    <a:pt x="15431" y="6912"/>
                  </a:lnTo>
                  <a:lnTo>
                    <a:pt x="15431" y="2591"/>
                  </a:lnTo>
                  <a:cubicBezTo>
                    <a:pt x="15431" y="1162"/>
                    <a:pt x="14910" y="0"/>
                    <a:pt x="14273" y="0"/>
                  </a:cubicBezTo>
                  <a:lnTo>
                    <a:pt x="7329" y="0"/>
                  </a:lnTo>
                  <a:cubicBezTo>
                    <a:pt x="6689" y="0"/>
                    <a:pt x="6171" y="1162"/>
                    <a:pt x="6171" y="2591"/>
                  </a:cubicBezTo>
                  <a:lnTo>
                    <a:pt x="6171" y="6912"/>
                  </a:lnTo>
                  <a:lnTo>
                    <a:pt x="1929" y="6912"/>
                  </a:lnTo>
                  <a:cubicBezTo>
                    <a:pt x="868" y="6912"/>
                    <a:pt x="0" y="8858"/>
                    <a:pt x="0" y="11231"/>
                  </a:cubicBezTo>
                  <a:cubicBezTo>
                    <a:pt x="0" y="11231"/>
                    <a:pt x="0" y="21600"/>
                    <a:pt x="0" y="21600"/>
                  </a:cubicBezTo>
                  <a:close/>
                </a:path>
              </a:pathLst>
            </a:custGeom>
            <a:solidFill>
              <a:srgbClr val="3498DB"/>
            </a:solidFill>
            <a:ln w="12700">
              <a:miter lim="400000"/>
            </a:ln>
          </p:spPr>
          <p:txBody>
            <a:bodyPr lIns="19050" tIns="19050" rIns="19050" bIns="19050" anchor="ctr"/>
            <a:lstStyle/>
            <a:p>
              <a:pPr marL="0" marR="0" lvl="0" indent="0" algn="l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kumimoji="0" sz="15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Gill Sans"/>
              </a:endParaRPr>
            </a:p>
          </p:txBody>
        </p:sp>
      </p:grpSp>
      <p:sp>
        <p:nvSpPr>
          <p:cNvPr id="12" name="形状"/>
          <p:cNvSpPr/>
          <p:nvPr>
            <p:custDataLst>
              <p:tags r:id="rId26"/>
            </p:custDataLst>
          </p:nvPr>
        </p:nvSpPr>
        <p:spPr>
          <a:xfrm>
            <a:off x="8463890" y="4700538"/>
            <a:ext cx="468977" cy="3444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04" y="13188"/>
                </a:moveTo>
                <a:cubicBezTo>
                  <a:pt x="9003" y="12815"/>
                  <a:pt x="8329" y="12268"/>
                  <a:pt x="8056" y="11720"/>
                </a:cubicBezTo>
                <a:cubicBezTo>
                  <a:pt x="674" y="2563"/>
                  <a:pt x="674" y="2563"/>
                  <a:pt x="674" y="2563"/>
                </a:cubicBezTo>
                <a:cubicBezTo>
                  <a:pt x="417" y="2191"/>
                  <a:pt x="144" y="1271"/>
                  <a:pt x="273" y="723"/>
                </a:cubicBezTo>
                <a:cubicBezTo>
                  <a:pt x="546" y="372"/>
                  <a:pt x="818" y="0"/>
                  <a:pt x="1476" y="0"/>
                </a:cubicBezTo>
                <a:cubicBezTo>
                  <a:pt x="20140" y="0"/>
                  <a:pt x="20140" y="0"/>
                  <a:pt x="20140" y="0"/>
                </a:cubicBezTo>
                <a:cubicBezTo>
                  <a:pt x="20140" y="0"/>
                  <a:pt x="20942" y="0"/>
                  <a:pt x="21343" y="898"/>
                </a:cubicBezTo>
                <a:cubicBezTo>
                  <a:pt x="21600" y="1468"/>
                  <a:pt x="21343" y="2366"/>
                  <a:pt x="20942" y="2738"/>
                </a:cubicBezTo>
                <a:cubicBezTo>
                  <a:pt x="12886" y="12618"/>
                  <a:pt x="12886" y="12618"/>
                  <a:pt x="12886" y="12618"/>
                </a:cubicBezTo>
                <a:cubicBezTo>
                  <a:pt x="12886" y="12618"/>
                  <a:pt x="11410" y="14283"/>
                  <a:pt x="9404" y="13188"/>
                </a:cubicBezTo>
                <a:close/>
                <a:moveTo>
                  <a:pt x="1476" y="21600"/>
                </a:moveTo>
                <a:cubicBezTo>
                  <a:pt x="1476" y="21600"/>
                  <a:pt x="0" y="21425"/>
                  <a:pt x="0" y="19585"/>
                </a:cubicBezTo>
                <a:cubicBezTo>
                  <a:pt x="0" y="4929"/>
                  <a:pt x="0" y="4929"/>
                  <a:pt x="0" y="4929"/>
                </a:cubicBezTo>
                <a:cubicBezTo>
                  <a:pt x="0" y="4381"/>
                  <a:pt x="273" y="4206"/>
                  <a:pt x="674" y="4754"/>
                </a:cubicBezTo>
                <a:cubicBezTo>
                  <a:pt x="3755" y="8960"/>
                  <a:pt x="3755" y="8960"/>
                  <a:pt x="3755" y="8960"/>
                </a:cubicBezTo>
                <a:cubicBezTo>
                  <a:pt x="4172" y="9332"/>
                  <a:pt x="4301" y="10252"/>
                  <a:pt x="4028" y="10800"/>
                </a:cubicBezTo>
                <a:cubicBezTo>
                  <a:pt x="1749" y="18117"/>
                  <a:pt x="1749" y="18117"/>
                  <a:pt x="1749" y="18117"/>
                </a:cubicBezTo>
                <a:cubicBezTo>
                  <a:pt x="1621" y="18686"/>
                  <a:pt x="1749" y="18686"/>
                  <a:pt x="2022" y="18117"/>
                </a:cubicBezTo>
                <a:cubicBezTo>
                  <a:pt x="5103" y="12618"/>
                  <a:pt x="5103" y="12618"/>
                  <a:pt x="5103" y="12618"/>
                </a:cubicBezTo>
                <a:cubicBezTo>
                  <a:pt x="5504" y="12092"/>
                  <a:pt x="5905" y="12092"/>
                  <a:pt x="6307" y="12443"/>
                </a:cubicBezTo>
                <a:cubicBezTo>
                  <a:pt x="7655" y="14086"/>
                  <a:pt x="7655" y="14086"/>
                  <a:pt x="7655" y="14086"/>
                </a:cubicBezTo>
                <a:cubicBezTo>
                  <a:pt x="8056" y="14458"/>
                  <a:pt x="8730" y="15006"/>
                  <a:pt x="9131" y="15203"/>
                </a:cubicBezTo>
                <a:cubicBezTo>
                  <a:pt x="10206" y="15554"/>
                  <a:pt x="11939" y="16101"/>
                  <a:pt x="13159" y="14831"/>
                </a:cubicBezTo>
                <a:cubicBezTo>
                  <a:pt x="15165" y="12443"/>
                  <a:pt x="15165" y="12443"/>
                  <a:pt x="15165" y="12443"/>
                </a:cubicBezTo>
                <a:cubicBezTo>
                  <a:pt x="15566" y="12092"/>
                  <a:pt x="16112" y="12092"/>
                  <a:pt x="16368" y="12618"/>
                </a:cubicBezTo>
                <a:cubicBezTo>
                  <a:pt x="19722" y="18686"/>
                  <a:pt x="19722" y="18686"/>
                  <a:pt x="19722" y="18686"/>
                </a:cubicBezTo>
                <a:cubicBezTo>
                  <a:pt x="19995" y="19212"/>
                  <a:pt x="19995" y="19037"/>
                  <a:pt x="19867" y="18489"/>
                </a:cubicBezTo>
                <a:cubicBezTo>
                  <a:pt x="17588" y="10800"/>
                  <a:pt x="17588" y="10800"/>
                  <a:pt x="17588" y="10800"/>
                </a:cubicBezTo>
                <a:cubicBezTo>
                  <a:pt x="17315" y="10252"/>
                  <a:pt x="17444" y="9508"/>
                  <a:pt x="17845" y="8960"/>
                </a:cubicBezTo>
                <a:cubicBezTo>
                  <a:pt x="21070" y="4754"/>
                  <a:pt x="21070" y="4754"/>
                  <a:pt x="21070" y="4754"/>
                </a:cubicBezTo>
                <a:cubicBezTo>
                  <a:pt x="21343" y="4206"/>
                  <a:pt x="21600" y="4381"/>
                  <a:pt x="21600" y="4929"/>
                </a:cubicBezTo>
                <a:cubicBezTo>
                  <a:pt x="21600" y="19782"/>
                  <a:pt x="21600" y="19782"/>
                  <a:pt x="21600" y="19782"/>
                </a:cubicBezTo>
                <a:cubicBezTo>
                  <a:pt x="21600" y="19782"/>
                  <a:pt x="21472" y="21600"/>
                  <a:pt x="19995" y="21600"/>
                </a:cubicBezTo>
                <a:cubicBezTo>
                  <a:pt x="1476" y="21600"/>
                  <a:pt x="1476" y="21600"/>
                  <a:pt x="1476" y="21600"/>
                </a:cubicBezTo>
                <a:close/>
              </a:path>
            </a:pathLst>
          </a:custGeom>
          <a:solidFill>
            <a:srgbClr val="1F74AD"/>
          </a:solidFill>
          <a:ln w="12700">
            <a:miter lim="400000"/>
          </a:ln>
        </p:spPr>
        <p:txBody>
          <a:bodyPr lIns="45719" rIns="45719" anchor="ctr"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000"/>
            </a:pP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线条"/>
          <p:cNvSpPr/>
          <p:nvPr>
            <p:custDataLst>
              <p:tags r:id="rId27"/>
            </p:custDataLst>
          </p:nvPr>
        </p:nvSpPr>
        <p:spPr>
          <a:xfrm>
            <a:off x="7517776" y="4858907"/>
            <a:ext cx="783877" cy="1"/>
          </a:xfrm>
          <a:prstGeom prst="line">
            <a:avLst/>
          </a:prstGeom>
          <a:ln w="12700">
            <a:solidFill>
              <a:srgbClr val="ADB9CA"/>
            </a:solidFill>
            <a:prstDash val="sysDash"/>
            <a:miter/>
            <a:headEnd type="oval"/>
            <a:tailEnd type="oval"/>
          </a:ln>
        </p:spPr>
        <p:txBody>
          <a:bodyPr lIns="45719" rIns="45719"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线条"/>
          <p:cNvSpPr/>
          <p:nvPr>
            <p:custDataLst>
              <p:tags r:id="rId28"/>
            </p:custDataLst>
          </p:nvPr>
        </p:nvSpPr>
        <p:spPr>
          <a:xfrm>
            <a:off x="7548891" y="2541792"/>
            <a:ext cx="783877" cy="1"/>
          </a:xfrm>
          <a:prstGeom prst="line">
            <a:avLst/>
          </a:prstGeom>
          <a:ln w="12700">
            <a:solidFill>
              <a:srgbClr val="ADB9CA"/>
            </a:solidFill>
            <a:prstDash val="sysDash"/>
            <a:miter/>
            <a:headEnd type="oval"/>
            <a:tailEnd type="oval"/>
          </a:ln>
        </p:spPr>
        <p:txBody>
          <a:bodyPr lIns="45719" rIns="45719"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29"/>
            </p:custDataLst>
          </p:nvPr>
        </p:nvSpPr>
        <p:spPr>
          <a:xfrm>
            <a:off x="9353739" y="4443655"/>
            <a:ext cx="2307458" cy="401320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000" b="1" spc="300" dirty="0">
                <a:solidFill>
                  <a:schemeClr val="bg1"/>
                </a:solidFill>
                <a:latin typeface="微软雅黑" panose="020B0503020204020204" pitchFamily="34" charset="-122"/>
                <a:cs typeface="+mn-ea"/>
              </a:rPr>
              <a:t>策略</a:t>
            </a:r>
            <a:endParaRPr lang="zh-CN" altLang="en-US" sz="2000" b="1" spc="300" dirty="0">
              <a:solidFill>
                <a:schemeClr val="bg1"/>
              </a:solidFill>
              <a:latin typeface="微软雅黑" panose="020B0503020204020204" pitchFamily="34" charset="-122"/>
              <a:cs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30"/>
            </p:custDataLst>
          </p:nvPr>
        </p:nvSpPr>
        <p:spPr>
          <a:xfrm>
            <a:off x="9353739" y="4872915"/>
            <a:ext cx="2307458" cy="829946"/>
          </a:xfrm>
          <a:prstGeom prst="rect">
            <a:avLst/>
          </a:prstGeom>
          <a:noFill/>
        </p:spPr>
        <p:txBody>
          <a:bodyPr wrap="square" lIns="90000" tIns="0" rIns="90000" bIns="4680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数据</a:t>
            </a:r>
            <a:r>
              <a:rPr lang="en-US" altLang="zh-CN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/</a:t>
            </a: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痛点采集与分析</a:t>
            </a:r>
            <a:endParaRPr lang="zh-CN" altLang="en-US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集百家所长，方案制定</a:t>
            </a:r>
            <a:endParaRPr lang="zh-CN" altLang="en-US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小步快跑，持续迭代</a:t>
            </a:r>
            <a:endParaRPr lang="zh-CN" altLang="en-US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DIAGRAM_GROUP_CODE" val="q1-1"/>
  <p:tag name="KSO_WM_UNIT_TYPE" val="q_h_i"/>
  <p:tag name="KSO_WM_UNIT_INDEX" val="1_2_1"/>
  <p:tag name="KSO_WM_UNIT_ID" val="diagram20200112_2*q_h_i*1_2_1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DIAGRAM_ISNUMVISUAL" val="0"/>
  <p:tag name="KSO_WM_UNIT_DIAGRAM_ISREFERUNIT" val="0"/>
  <p:tag name="KSO_WM_UNIT_FILL_FORE_SCHEMECOLOR_INDEX" val="6"/>
  <p:tag name="KSO_WM_UNIT_FILL_TYPE" val="1"/>
  <p:tag name="KSO_WM_UNIT_TEXT_FILL_FORE_SCHEMECOLOR_INDEX" val="2"/>
  <p:tag name="KSO_WM_UNIT_TEXT_FILL_TYPE" val="1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4"/>
  <p:tag name="KSO_WM_UNIT_ID" val="diagram20200112_2*q_h_i*1_1_4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3"/>
  <p:tag name="KSO_WM_UNIT_ID" val="diagram20200112_2*q_h_i*1_3_3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FILL_FORE_SCHEMECOLOR_INDEX" val="7"/>
  <p:tag name="KSO_WM_UNIT_FILL_TYPE" val="1"/>
  <p:tag name="KSO_WM_UNIT_TEXT_FILL_FORE_SCHEMECOLOR_INDEX" val="2"/>
  <p:tag name="KSO_WM_UNIT_TEXT_FILL_TYPE" val="1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1"/>
  <p:tag name="KSO_WM_UNIT_ID" val="diagram20200112_2*q_h_i*1_1_1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1"/>
  <p:tag name="KSO_WM_UNIT_ID" val="diagram20200112_2*q_h_i*1_3_1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2"/>
  <p:tag name="KSO_WM_UNIT_ID" val="diagram20200112_2*q_h_i*1_2_2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4"/>
  <p:tag name="KSO_WM_UNIT_ID" val="diagram20200112_2*q_h_i*1_2_4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FILL_FORE_SCHEMECOLOR_INDEX" val="6"/>
  <p:tag name="KSO_WM_UNIT_FILL_TYPE" val="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4"/>
  <p:tag name="KSO_WM_UNIT_ID" val="diagram20200112_2*q_h_i*1_3_4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FILL_FORE_SCHEMECOLOR_INDEX" val="7"/>
  <p:tag name="KSO_WM_UNIT_FILL_TYPE" val="1"/>
  <p:tag name="KSO_WM_UNIT_TEXT_FILL_FORE_SCHEMECOLOR_INDEX" val="13"/>
  <p:tag name="KSO_WM_UNIT_TEXT_FILL_TYPE" val="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3"/>
  <p:tag name="KSO_WM_UNIT_ID" val="diagram20200112_2*q_h_i*1_1_3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FILL_FORE_SCHEMECOLOR_INDEX" val="5"/>
  <p:tag name="KSO_WM_UNIT_FILL_TYPE" val="1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2"/>
  <p:tag name="KSO_WM_UNIT_ID" val="diagram20200112_2*q_h_i*1_1_2"/>
  <p:tag name="KSO_WM_TEMPLATE_CATEGORY" val="diagram"/>
  <p:tag name="KSO_WM_TEMPLATE_INDEX" val="20200112"/>
  <p:tag name="KSO_WM_UNIT_LAYERLEVEL" val="1_1_1"/>
  <p:tag name="KSO_WM_TAG_VERSION" val="1.0"/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2"/>
  <p:tag name="KSO_WM_UNIT_ID" val="diagram20200112_2*q_h_i*1_3_2"/>
  <p:tag name="KSO_WM_TEMPLATE_CATEGORY" val="diagram"/>
  <p:tag name="KSO_WM_TEMPLATE_INDEX" val="20200112"/>
  <p:tag name="KSO_WM_UNIT_LAYERLEVEL" val="1_1_1"/>
  <p:tag name="KSO_WM_TAG_VERSION" val="1.0"/>
  <p:tag name="KSO_WM_BEAUTIFY_FLAG" val=""/>
</p:tagLst>
</file>

<file path=ppt/tags/tag28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a"/>
  <p:tag name="KSO_WM_UNIT_INDEX" val="1_1_1"/>
  <p:tag name="KSO_WM_UNIT_ID" val="diagram20200112_2*q_h_a*1_1_1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PRESET_TEXT" val="添加标题"/>
  <p:tag name="KSO_WM_UNIT_TEXT_FILL_FORE_SCHEMECOLOR_INDEX" val="13"/>
  <p:tag name="KSO_WM_UNIT_TEXT_FILL_TYPE" val="1"/>
</p:tagLst>
</file>

<file path=ppt/tags/tag29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f"/>
  <p:tag name="KSO_WM_UNIT_INDEX" val="1_1_1"/>
  <p:tag name="KSO_WM_UNIT_ID" val="diagram20200112_2*q_h_f*1_1_1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PRESET_TEXT" val="单击此处添加文本具体内容"/>
  <p:tag name="KSO_WM_UNIT_TEXT_FILL_FORE_SCHEMECOLOR_INDEX" val="13"/>
  <p:tag name="KSO_WM_UNIT_TEXT_FILL_TYPE" val="1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a"/>
  <p:tag name="KSO_WM_UNIT_INDEX" val="1_3_1"/>
  <p:tag name="KSO_WM_UNIT_ID" val="diagram20200112_2*q_h_a*1_3_1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PRESET_TEXT" val="添加标题"/>
  <p:tag name="KSO_WM_UNIT_TEXT_FILL_FORE_SCHEMECOLOR_INDEX" val="13"/>
  <p:tag name="KSO_WM_UNIT_TEXT_FILL_TYPE" val="1"/>
</p:tagLst>
</file>

<file path=ppt/tags/tag31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f"/>
  <p:tag name="KSO_WM_UNIT_INDEX" val="1_3_1"/>
  <p:tag name="KSO_WM_UNIT_ID" val="diagram20200112_2*q_h_f*1_3_1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PRESET_TEXT" val="单击此处添加文本具体内容"/>
  <p:tag name="KSO_WM_UNIT_TEXT_FILL_FORE_SCHEMECOLOR_INDEX" val="13"/>
  <p:tag name="KSO_WM_UNIT_TEXT_FILL_TYPE" val="1"/>
</p:tagLst>
</file>

<file path=ppt/tags/tag32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a"/>
  <p:tag name="KSO_WM_UNIT_INDEX" val="1_2_1"/>
  <p:tag name="KSO_WM_UNIT_ID" val="diagram20200112_2*q_h_a*1_2_1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PRESET_TEXT" val="添加标题"/>
  <p:tag name="KSO_WM_UNIT_TEXT_FILL_FORE_SCHEMECOLOR_INDEX" val="13"/>
  <p:tag name="KSO_WM_UNIT_TEXT_FILL_TYPE" val="1"/>
</p:tagLst>
</file>

<file path=ppt/tags/tag33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f"/>
  <p:tag name="KSO_WM_UNIT_INDEX" val="1_2_1"/>
  <p:tag name="KSO_WM_UNIT_ID" val="diagram20200112_2*q_h_f*1_2_1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PRESET_TEXT" val="单击此处添加文本具体内容"/>
  <p:tag name="KSO_WM_UNIT_TEXT_FILL_FORE_SCHEMECOLOR_INDEX" val="13"/>
  <p:tag name="KSO_WM_UNIT_TEXT_FILL_TYPE" val="1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5"/>
  <p:tag name="KSO_WM_UNIT_ID" val="diagram20200112_2*q_h_i*1_2_5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FILL_FORE_SCHEMECOLOR_INDEX" val="6"/>
  <p:tag name="KSO_WM_UNIT_FILL_TYPE" val="1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3"/>
  <p:tag name="KSO_WM_UNIT_ID" val="diagram20200112_2*q_h_i*1_2_3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FILL_FORE_SCHEMECOLOR_INDEX" val="6"/>
  <p:tag name="KSO_WM_UNIT_FILL_TYPE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3"/>
  <p:tag name="KSO_WM_UNIT_ID" val="diagram20200112_2*q_h_i*1_1_3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FILL_FORE_SCHEMECOLOR_INDEX" val="5"/>
  <p:tag name="KSO_WM_UNIT_FILL_TYPE" val="1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2"/>
  <p:tag name="KSO_WM_UNIT_ID" val="diagram20200112_2*q_h_i*1_1_2"/>
  <p:tag name="KSO_WM_TEMPLATE_CATEGORY" val="diagram"/>
  <p:tag name="KSO_WM_TEMPLATE_INDEX" val="20200112"/>
  <p:tag name="KSO_WM_UNIT_LAYERLEVEL" val="1_1_1"/>
  <p:tag name="KSO_WM_TAG_VERSION" val="1.0"/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2"/>
  <p:tag name="KSO_WM_UNIT_ID" val="diagram20200112_2*q_h_i*1_1_2"/>
  <p:tag name="KSO_WM_TEMPLATE_CATEGORY" val="diagram"/>
  <p:tag name="KSO_WM_TEMPLATE_INDEX" val="20200112"/>
  <p:tag name="KSO_WM_UNIT_LAYERLEVEL" val="1_1_1"/>
  <p:tag name="KSO_WM_TAG_VERSION" val="1.0"/>
  <p:tag name="KSO_WM_BEAUTIFY_FLAG" val=""/>
</p:tagLst>
</file>

<file path=ppt/tags/tag39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a"/>
  <p:tag name="KSO_WM_UNIT_INDEX" val="1_2_1"/>
  <p:tag name="KSO_WM_UNIT_ID" val="diagram20200112_2*q_h_a*1_2_1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PRESET_TEXT" val="添加标题"/>
  <p:tag name="KSO_WM_UNIT_TEXT_FILL_FORE_SCHEMECOLOR_INDEX" val="13"/>
  <p:tag name="KSO_WM_UNIT_TEXT_FILL_TYPE" val="1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f"/>
  <p:tag name="KSO_WM_UNIT_INDEX" val="1_2_1"/>
  <p:tag name="KSO_WM_UNIT_ID" val="diagram20200112_2*q_h_f*1_2_1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PRESET_TEXT" val="单击此处添加文本具体内容"/>
  <p:tag name="KSO_WM_UNIT_TEXT_FILL_FORE_SCHEMECOLOR_INDEX" val="13"/>
  <p:tag name="KSO_WM_UNIT_TEXT_FILL_TYPE" val="1"/>
</p:tagLst>
</file>

<file path=ppt/tags/tag41.xml><?xml version="1.0" encoding="utf-8"?>
<p:tagLst xmlns:p="http://schemas.openxmlformats.org/presentationml/2006/main">
  <p:tag name="KSO_WPP_MARK_KEY" val="706268a5-a896-423f-89f9-a0dea27bdf7d"/>
  <p:tag name="COMMONDATA" val="eyJoZGlkIjoiMTU5NGE5MzUzODA2NmVhOGVmZTMzYWIzYzk3ZTgyYTMifQ==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358</Words>
  <Application>WPS 演示</Application>
  <PresentationFormat>宽屏</PresentationFormat>
  <Paragraphs>75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6" baseType="lpstr">
      <vt:lpstr>Arial</vt:lpstr>
      <vt:lpstr>宋体</vt:lpstr>
      <vt:lpstr>Wingdings</vt:lpstr>
      <vt:lpstr>微软雅黑</vt:lpstr>
      <vt:lpstr>Segoe UI Light</vt:lpstr>
      <vt:lpstr>等线</vt:lpstr>
      <vt:lpstr>Arial Unicode MS</vt:lpstr>
      <vt:lpstr>等线 Light</vt:lpstr>
      <vt:lpstr>Calibri</vt:lpstr>
      <vt:lpstr>Gill Sans</vt:lpstr>
      <vt:lpstr>Gill Sans MT</vt:lpstr>
      <vt:lpstr>汉仪雅酷黑 65W</vt:lpstr>
      <vt:lpstr>Helvetica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此处编辑汇报人主题</dc:title>
  <dc:creator>1</dc:creator>
  <cp:lastModifiedBy>WPS_1591169929</cp:lastModifiedBy>
  <cp:revision>44</cp:revision>
  <dcterms:created xsi:type="dcterms:W3CDTF">2023-02-06T09:03:00Z</dcterms:created>
  <dcterms:modified xsi:type="dcterms:W3CDTF">2023-02-10T14:31:29Z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47A41646AE8C77003965E063556BD4D8</vt:lpwstr>
  </property>
  <property fmtid="{D5CDD505-2E9C-101B-9397-08002B2CF9AE}" pid="3" name="KSOProductBuildVer">
    <vt:lpwstr>2052-11.1.0.13703</vt:lpwstr>
  </property>
</Properties>
</file>

<file path=docProps/thumbnail.jpeg>
</file>